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4"/>
  </p:notesMasterIdLst>
  <p:sldIdLst>
    <p:sldId id="335" r:id="rId3"/>
    <p:sldId id="344" r:id="rId4"/>
    <p:sldId id="340" r:id="rId5"/>
    <p:sldId id="345" r:id="rId6"/>
    <p:sldId id="346" r:id="rId7"/>
    <p:sldId id="347" r:id="rId8"/>
    <p:sldId id="328" r:id="rId9"/>
    <p:sldId id="329" r:id="rId10"/>
    <p:sldId id="330" r:id="rId11"/>
    <p:sldId id="331" r:id="rId12"/>
    <p:sldId id="33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2D050"/>
    <a:srgbClr val="CCECFF"/>
    <a:srgbClr val="99CCFF"/>
    <a:srgbClr val="73BEF1"/>
    <a:srgbClr val="77933C"/>
    <a:srgbClr val="B6D5AB"/>
    <a:srgbClr val="EA0000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12/28/2012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 anchor="b" anchorCtr="0"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Wave 5"/>
          <p:cNvSpPr/>
          <p:nvPr userDrawn="1"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© 2014 Cengage Learning. All Rights Reserved.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9D2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813B-26A0-44D5-B839-07A4E982A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© 2014 Cengage Learning. All Rights Reserved.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  <a:solidFill>
            <a:srgbClr val="00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6600"/>
                </a:solidFill>
              </a:rPr>
              <a:t>© 2014 Cengage Learning. All Rights Reserved.</a:t>
            </a:r>
            <a:endParaRPr lang="en-US" sz="1000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en-US" sz="2400" b="1" dirty="0" smtClean="0"/>
              <a:t> 	</a:t>
            </a:r>
            <a:r>
              <a:rPr lang="en-US" sz="2400" dirty="0" smtClean="0"/>
              <a:t>Analyze transactions for operating a business into debit and credit parts.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0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Lesson 2-3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4.	</a:t>
            </a:r>
            <a:r>
              <a:rPr lang="en-US" dirty="0" smtClean="0"/>
              <a:t>Is the drawing account increased on the debit side or credit side?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048000"/>
            <a:ext cx="7315200" cy="15204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Debit because withdrawals decrease owner’s equity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Lesson 2-3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5.	</a:t>
            </a:r>
            <a:r>
              <a:rPr lang="en-US" dirty="0" smtClean="0"/>
              <a:t>Are </a:t>
            </a:r>
            <a:r>
              <a:rPr lang="en-US" dirty="0"/>
              <a:t>revenue accounts increased on the debit side or credit side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048000"/>
            <a:ext cx="7315200" cy="15204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Credit because revenue increases owner’s equity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Received Cash from Sales</a:t>
            </a:r>
            <a:endParaRPr lang="en-US" dirty="0"/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600200"/>
            <a:ext cx="5410200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000" dirty="0" smtClean="0"/>
              <a:t>January 10. Received cash from sales, $1,100.00.</a:t>
            </a:r>
            <a:endParaRPr lang="en-US" sz="2000" dirty="0"/>
          </a:p>
        </p:txBody>
      </p:sp>
      <p:pic>
        <p:nvPicPr>
          <p:cNvPr id="12" name="Picture 11" descr="Chapter 2_Page 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200400"/>
            <a:ext cx="6400800" cy="25386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90800" y="2437634"/>
            <a:ext cx="4267200" cy="1448564"/>
            <a:chOff x="2438400" y="2461136"/>
            <a:chExt cx="4267200" cy="1592622"/>
          </a:xfrm>
        </p:grpSpPr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2438400" y="2629533"/>
              <a:ext cx="838200" cy="1340448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H="1" flipV="1">
              <a:off x="3200400" y="2629533"/>
              <a:ext cx="2057400" cy="1424225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81400" y="2474807"/>
              <a:ext cx="3124200" cy="406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and Sales are affected.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3124200" y="2461136"/>
              <a:ext cx="365760" cy="40213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2514600"/>
            <a:ext cx="3276600" cy="1491861"/>
            <a:chOff x="228600" y="2470539"/>
            <a:chExt cx="3276600" cy="1491861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57200" y="2667000"/>
              <a:ext cx="1417320" cy="8382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228600" y="2470539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" y="2470539"/>
              <a:ext cx="2895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 an asset.</a:t>
              </a:r>
            </a:p>
          </p:txBody>
        </p:sp>
        <p:sp>
          <p:nvSpPr>
            <p:cNvPr id="22" name="Right Brace 21"/>
            <p:cNvSpPr/>
            <p:nvPr/>
          </p:nvSpPr>
          <p:spPr>
            <a:xfrm flipH="1">
              <a:off x="1981200" y="3124200"/>
              <a:ext cx="228600" cy="838200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62600" y="5257800"/>
            <a:ext cx="3352800" cy="914400"/>
            <a:chOff x="5638800" y="5257800"/>
            <a:chExt cx="3352800" cy="914400"/>
          </a:xfrm>
        </p:grpSpPr>
        <p:sp>
          <p:nvSpPr>
            <p:cNvPr id="24" name="Rectangle 23"/>
            <p:cNvSpPr/>
            <p:nvPr/>
          </p:nvSpPr>
          <p:spPr>
            <a:xfrm>
              <a:off x="5943600" y="5802868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Owner’s equity is increased.</a:t>
              </a: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5791200" y="5257800"/>
              <a:ext cx="304800" cy="685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5638800" y="5806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72432" y="4368801"/>
            <a:ext cx="2319168" cy="707534"/>
            <a:chOff x="6443832" y="4309998"/>
            <a:chExt cx="2319168" cy="707534"/>
          </a:xfrm>
        </p:grpSpPr>
        <p:sp>
          <p:nvSpPr>
            <p:cNvPr id="28" name="Rectangle 27"/>
            <p:cNvSpPr/>
            <p:nvPr/>
          </p:nvSpPr>
          <p:spPr>
            <a:xfrm>
              <a:off x="7010400" y="4648200"/>
              <a:ext cx="1752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Sales is credited.</a:t>
              </a: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 flipV="1">
              <a:off x="6443832" y="4487330"/>
              <a:ext cx="91440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162800" y="4309998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200" y="4368338"/>
            <a:ext cx="1371600" cy="1044265"/>
            <a:chOff x="76200" y="3962400"/>
            <a:chExt cx="1371600" cy="1044265"/>
          </a:xfrm>
        </p:grpSpPr>
        <p:sp>
          <p:nvSpPr>
            <p:cNvPr id="32" name="Rectangle 31"/>
            <p:cNvSpPr/>
            <p:nvPr/>
          </p:nvSpPr>
          <p:spPr>
            <a:xfrm>
              <a:off x="76200" y="4360334"/>
              <a:ext cx="1371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debited.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448732" y="4140198"/>
              <a:ext cx="914400" cy="2866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228600" y="39624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81800" y="2438400"/>
            <a:ext cx="2192866" cy="1754326"/>
            <a:chOff x="6798734" y="2394339"/>
            <a:chExt cx="2192866" cy="1754326"/>
          </a:xfrm>
        </p:grpSpPr>
        <p:grpSp>
          <p:nvGrpSpPr>
            <p:cNvPr id="36" name="Group 55"/>
            <p:cNvGrpSpPr/>
            <p:nvPr/>
          </p:nvGrpSpPr>
          <p:grpSpPr>
            <a:xfrm>
              <a:off x="6798734" y="2394339"/>
              <a:ext cx="2192866" cy="1754326"/>
              <a:chOff x="6798734" y="2394339"/>
              <a:chExt cx="2192866" cy="175432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696200" y="2394339"/>
                <a:ext cx="12954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Sales is a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revenue account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that affects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owner‘s equity.</a:t>
                </a:r>
              </a:p>
            </p:txBody>
          </p:sp>
          <p:sp>
            <p:nvSpPr>
              <p:cNvPr id="39" name="Right Brace 38"/>
              <p:cNvSpPr/>
              <p:nvPr/>
            </p:nvSpPr>
            <p:spPr>
              <a:xfrm>
                <a:off x="6798734" y="3124200"/>
                <a:ext cx="228600" cy="838200"/>
              </a:xfrm>
              <a:prstGeom prst="rightBrac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 flipH="1">
                <a:off x="7086600" y="2699139"/>
                <a:ext cx="381000" cy="80606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7315200" y="2470539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43000" y="5257800"/>
            <a:ext cx="2438400" cy="914400"/>
            <a:chOff x="5638800" y="5257800"/>
            <a:chExt cx="2438400" cy="914400"/>
          </a:xfrm>
        </p:grpSpPr>
        <p:sp>
          <p:nvSpPr>
            <p:cNvPr id="42" name="Rectangle 41"/>
            <p:cNvSpPr/>
            <p:nvPr/>
          </p:nvSpPr>
          <p:spPr>
            <a:xfrm>
              <a:off x="5943600" y="5802868"/>
              <a:ext cx="2133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Assets are increased.</a:t>
              </a:r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 flipV="1">
              <a:off x="5791200" y="5257800"/>
              <a:ext cx="304800" cy="685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5638800" y="5806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Sold Services on Account</a:t>
            </a:r>
            <a:endParaRPr lang="en-US" dirty="0"/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600200"/>
            <a:ext cx="7480638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2000" dirty="0" smtClean="0"/>
              <a:t>January 12. Sold services on account to Main Street Services, $500.00.</a:t>
            </a:r>
            <a:endParaRPr lang="en-US" sz="2000" dirty="0"/>
          </a:p>
        </p:txBody>
      </p:sp>
      <p:pic>
        <p:nvPicPr>
          <p:cNvPr id="14" name="Picture 13" descr="Chapter 2_Page 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268402"/>
            <a:ext cx="5943600" cy="237039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00400" y="2438400"/>
            <a:ext cx="4800600" cy="1447800"/>
            <a:chOff x="2438400" y="2438400"/>
            <a:chExt cx="4800600" cy="1447800"/>
          </a:xfrm>
        </p:grpSpPr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V="1">
              <a:off x="2438400" y="2819400"/>
              <a:ext cx="609600" cy="9906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H="1" flipV="1">
              <a:off x="3048000" y="2819400"/>
              <a:ext cx="1828800" cy="106680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76600" y="2438400"/>
              <a:ext cx="3962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Accounts Receivable—Main Street Services and Sales are affected.</a:t>
              </a: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2910840" y="256839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" y="2133600"/>
            <a:ext cx="3505200" cy="1905000"/>
            <a:chOff x="152400" y="2133600"/>
            <a:chExt cx="3505200" cy="1905000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81000" y="2590800"/>
              <a:ext cx="1219200" cy="9906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52400" y="226538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" y="2133600"/>
              <a:ext cx="32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Accounts Receivable—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Main Street Services is an asset.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22" name="Right Brace 21"/>
            <p:cNvSpPr/>
            <p:nvPr/>
          </p:nvSpPr>
          <p:spPr>
            <a:xfrm flipH="1">
              <a:off x="1676400" y="3200400"/>
              <a:ext cx="228600" cy="838200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67400" y="5257800"/>
            <a:ext cx="3124200" cy="914400"/>
            <a:chOff x="5638800" y="5257800"/>
            <a:chExt cx="3124200" cy="914400"/>
          </a:xfrm>
        </p:grpSpPr>
        <p:sp>
          <p:nvSpPr>
            <p:cNvPr id="24" name="Rectangle 23"/>
            <p:cNvSpPr/>
            <p:nvPr/>
          </p:nvSpPr>
          <p:spPr>
            <a:xfrm>
              <a:off x="5943600" y="5802868"/>
              <a:ext cx="2819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Owner’s equity is increased.</a:t>
              </a: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5791200" y="5257800"/>
              <a:ext cx="304800" cy="685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5638800" y="5806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81800" y="4326469"/>
            <a:ext cx="2209800" cy="691063"/>
            <a:chOff x="6629400" y="4326469"/>
            <a:chExt cx="2209800" cy="691063"/>
          </a:xfrm>
        </p:grpSpPr>
        <p:sp>
          <p:nvSpPr>
            <p:cNvPr id="28" name="Rectangle 27"/>
            <p:cNvSpPr/>
            <p:nvPr/>
          </p:nvSpPr>
          <p:spPr>
            <a:xfrm>
              <a:off x="7112000" y="4648200"/>
              <a:ext cx="1727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Sales is credited.</a:t>
              </a: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 flipV="1">
              <a:off x="6629400" y="4521198"/>
              <a:ext cx="68580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7162800" y="4326469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200" y="4343400"/>
            <a:ext cx="1844040" cy="1801905"/>
            <a:chOff x="152400" y="4343400"/>
            <a:chExt cx="1844040" cy="1801905"/>
          </a:xfrm>
        </p:grpSpPr>
        <p:sp>
          <p:nvSpPr>
            <p:cNvPr id="32" name="Rectangle 31"/>
            <p:cNvSpPr/>
            <p:nvPr/>
          </p:nvSpPr>
          <p:spPr>
            <a:xfrm>
              <a:off x="152400" y="4667977"/>
              <a:ext cx="15240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Accounts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Receivable—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Main Street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Services is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debited.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 flipV="1">
              <a:off x="807720" y="4527175"/>
              <a:ext cx="118872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624840" y="434340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34200" y="2540675"/>
            <a:ext cx="1981200" cy="2031325"/>
            <a:chOff x="6858000" y="2470539"/>
            <a:chExt cx="1981200" cy="2031325"/>
          </a:xfrm>
        </p:grpSpPr>
        <p:grpSp>
          <p:nvGrpSpPr>
            <p:cNvPr id="36" name="Group 55"/>
            <p:cNvGrpSpPr/>
            <p:nvPr/>
          </p:nvGrpSpPr>
          <p:grpSpPr>
            <a:xfrm>
              <a:off x="6858000" y="2470539"/>
              <a:ext cx="1981200" cy="2031325"/>
              <a:chOff x="6858000" y="2470539"/>
              <a:chExt cx="1981200" cy="2031325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772400" y="2470539"/>
                <a:ext cx="106680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Sales is a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revenue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account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that affects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owner's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equity.</a:t>
                </a:r>
              </a:p>
            </p:txBody>
          </p:sp>
          <p:sp>
            <p:nvSpPr>
              <p:cNvPr id="39" name="Right Brace 38"/>
              <p:cNvSpPr/>
              <p:nvPr/>
            </p:nvSpPr>
            <p:spPr>
              <a:xfrm>
                <a:off x="6858000" y="3124200"/>
                <a:ext cx="228600" cy="838200"/>
              </a:xfrm>
              <a:prstGeom prst="rightBrac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Line 16"/>
              <p:cNvSpPr>
                <a:spLocks noChangeShapeType="1"/>
              </p:cNvSpPr>
              <p:nvPr/>
            </p:nvSpPr>
            <p:spPr bwMode="auto">
              <a:xfrm flipH="1">
                <a:off x="7162800" y="2667000"/>
                <a:ext cx="457200" cy="83820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7391400" y="2470539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76400" y="5257800"/>
            <a:ext cx="3276600" cy="914400"/>
            <a:chOff x="5638800" y="5257800"/>
            <a:chExt cx="3276600" cy="914400"/>
          </a:xfrm>
        </p:grpSpPr>
        <p:sp>
          <p:nvSpPr>
            <p:cNvPr id="42" name="Rectangle 41"/>
            <p:cNvSpPr/>
            <p:nvPr/>
          </p:nvSpPr>
          <p:spPr>
            <a:xfrm>
              <a:off x="5943600" y="5802868"/>
              <a:ext cx="2971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Assets are increased.</a:t>
              </a:r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 flipV="1">
              <a:off x="5791200" y="5257800"/>
              <a:ext cx="304800" cy="685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5638800" y="5806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Paid Cash for an Expense</a:t>
            </a:r>
            <a:endParaRPr lang="en-US" dirty="0"/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1600200"/>
            <a:ext cx="7772400" cy="70788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000" dirty="0" smtClean="0"/>
              <a:t>January 12. Paid cash for communications bill for cell phone and Internet service, $80.00.</a:t>
            </a:r>
            <a:endParaRPr lang="en-US" sz="2000" dirty="0"/>
          </a:p>
        </p:txBody>
      </p:sp>
      <p:pic>
        <p:nvPicPr>
          <p:cNvPr id="15" name="Picture 14" descr="Chapter 2_Page 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04565"/>
            <a:ext cx="6400800" cy="325663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52600" y="2249269"/>
            <a:ext cx="4114800" cy="2475133"/>
            <a:chOff x="1981200" y="2254036"/>
            <a:chExt cx="4114800" cy="2721280"/>
          </a:xfrm>
        </p:grpSpPr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1981200" y="2629529"/>
              <a:ext cx="1295400" cy="75400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 flipV="1">
              <a:off x="3276600" y="2545753"/>
              <a:ext cx="685800" cy="242956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05200" y="2254036"/>
              <a:ext cx="2590800" cy="710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Communications Expense and Cash are affected.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3124200" y="2420750"/>
              <a:ext cx="365760" cy="40213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" y="2514600"/>
            <a:ext cx="2133600" cy="937574"/>
            <a:chOff x="228600" y="2470539"/>
            <a:chExt cx="2133600" cy="937574"/>
          </a:xfrm>
        </p:grpSpPr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476250" y="2737239"/>
              <a:ext cx="381000" cy="3810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228600" y="2470539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" y="2470539"/>
              <a:ext cx="1752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 an asset.</a:t>
              </a:r>
            </a:p>
          </p:txBody>
        </p:sp>
        <p:sp>
          <p:nvSpPr>
            <p:cNvPr id="23" name="Right Brace 22"/>
            <p:cNvSpPr/>
            <p:nvPr/>
          </p:nvSpPr>
          <p:spPr>
            <a:xfrm flipH="1">
              <a:off x="914400" y="2842574"/>
              <a:ext cx="228600" cy="565539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038600" y="4267200"/>
            <a:ext cx="4419600" cy="1789331"/>
            <a:chOff x="4419600" y="4267200"/>
            <a:chExt cx="4419600" cy="1789331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H="1" flipV="1">
              <a:off x="4953000" y="4267200"/>
              <a:ext cx="838200" cy="15240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419600" y="5410200"/>
              <a:ext cx="4419600" cy="646331"/>
              <a:chOff x="5105400" y="5638800"/>
              <a:chExt cx="4419601" cy="64633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553201" y="5638800"/>
                <a:ext cx="29718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Owner‘s equity is decreased; expenses are increased.</a:t>
                </a:r>
                <a:endParaRPr lang="en-US" dirty="0" err="1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 flipH="1" flipV="1">
                <a:off x="5105400" y="5992905"/>
                <a:ext cx="1371600" cy="0"/>
              </a:xfrm>
              <a:prstGeom prst="line">
                <a:avLst/>
              </a:prstGeom>
              <a:solidFill>
                <a:srgbClr val="CC0000"/>
              </a:solidFill>
              <a:ln w="38100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6248400" y="580644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1000" y="5257799"/>
            <a:ext cx="3048000" cy="951132"/>
            <a:chOff x="685800" y="5198996"/>
            <a:chExt cx="3048000" cy="951132"/>
          </a:xfrm>
        </p:grpSpPr>
        <p:sp>
          <p:nvSpPr>
            <p:cNvPr id="29" name="Rectangle 28"/>
            <p:cNvSpPr/>
            <p:nvPr/>
          </p:nvSpPr>
          <p:spPr>
            <a:xfrm>
              <a:off x="685800" y="5503797"/>
              <a:ext cx="2133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Communications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Expense is debited.</a:t>
              </a:r>
              <a:endParaRPr lang="en-US" dirty="0" err="1" smtClean="0">
                <a:solidFill>
                  <a:srgbClr val="0070C0"/>
                </a:solidFill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2667000" y="5198996"/>
              <a:ext cx="1066800" cy="457199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2438400" y="5503797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9600" y="3657600"/>
            <a:ext cx="1524000" cy="1066800"/>
            <a:chOff x="533400" y="3059793"/>
            <a:chExt cx="1524000" cy="1066800"/>
          </a:xfrm>
        </p:grpSpPr>
        <p:sp>
          <p:nvSpPr>
            <p:cNvPr id="33" name="Rectangle 32"/>
            <p:cNvSpPr/>
            <p:nvPr/>
          </p:nvSpPr>
          <p:spPr>
            <a:xfrm>
              <a:off x="533400" y="3480262"/>
              <a:ext cx="1066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 credited.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flipV="1">
              <a:off x="914400" y="3059793"/>
              <a:ext cx="1143000" cy="304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685800" y="3164568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553200" y="2362200"/>
            <a:ext cx="2514600" cy="1477328"/>
            <a:chOff x="6553200" y="2362200"/>
            <a:chExt cx="2514600" cy="1477328"/>
          </a:xfrm>
        </p:grpSpPr>
        <p:sp>
          <p:nvSpPr>
            <p:cNvPr id="51" name="Line 16"/>
            <p:cNvSpPr>
              <a:spLocks noChangeShapeType="1"/>
            </p:cNvSpPr>
            <p:nvPr/>
          </p:nvSpPr>
          <p:spPr bwMode="auto">
            <a:xfrm flipH="1">
              <a:off x="6819900" y="2667000"/>
              <a:ext cx="304800" cy="4572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553200" y="2362200"/>
              <a:ext cx="2514600" cy="1477328"/>
              <a:chOff x="6629400" y="2318139"/>
              <a:chExt cx="2514600" cy="1477328"/>
            </a:xfrm>
          </p:grpSpPr>
          <p:grpSp>
            <p:nvGrpSpPr>
              <p:cNvPr id="37" name="Group 55"/>
              <p:cNvGrpSpPr/>
              <p:nvPr/>
            </p:nvGrpSpPr>
            <p:grpSpPr>
              <a:xfrm>
                <a:off x="6629400" y="2318139"/>
                <a:ext cx="2514600" cy="1477328"/>
                <a:chOff x="6629400" y="2318139"/>
                <a:chExt cx="2514600" cy="1477328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7315200" y="2318139"/>
                  <a:ext cx="1828800" cy="14773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Communications Expense is an expense account that affects owner‘s equity.</a:t>
                  </a:r>
                </a:p>
              </p:txBody>
            </p:sp>
            <p:sp>
              <p:nvSpPr>
                <p:cNvPr id="40" name="Right Brace 39"/>
                <p:cNvSpPr/>
                <p:nvPr/>
              </p:nvSpPr>
              <p:spPr>
                <a:xfrm>
                  <a:off x="6629400" y="2842574"/>
                  <a:ext cx="228600" cy="565539"/>
                </a:xfrm>
                <a:prstGeom prst="rightBrac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7010400" y="2409579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1447800" y="4267200"/>
            <a:ext cx="1524000" cy="901826"/>
            <a:chOff x="5410200" y="5410200"/>
            <a:chExt cx="1524000" cy="901826"/>
          </a:xfrm>
        </p:grpSpPr>
        <p:sp>
          <p:nvSpPr>
            <p:cNvPr id="43" name="Rectangle 42"/>
            <p:cNvSpPr/>
            <p:nvPr/>
          </p:nvSpPr>
          <p:spPr>
            <a:xfrm>
              <a:off x="5715000" y="5665695"/>
              <a:ext cx="1219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Assets are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decreased.</a:t>
              </a: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5638800" y="5410200"/>
              <a:ext cx="381000" cy="5334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5410200" y="5806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048870" y="3147648"/>
            <a:ext cx="7315200" cy="2241036"/>
            <a:chOff x="1048870" y="3147648"/>
            <a:chExt cx="7315200" cy="2241036"/>
          </a:xfrm>
        </p:grpSpPr>
        <p:pic>
          <p:nvPicPr>
            <p:cNvPr id="13" name="Picture 12" descr="Chapter 2_Page 4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8870" y="3241542"/>
              <a:ext cx="7315200" cy="214714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124200" y="3147648"/>
              <a:ext cx="15240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  <a:latin typeface="Arial Narrow" pitchFamily="34" charset="0"/>
                </a:rPr>
                <a:t>Assets</a:t>
              </a:r>
              <a:endParaRPr lang="en-US" sz="11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59772" y="3147648"/>
              <a:ext cx="19812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  <a:latin typeface="Arial Narrow" pitchFamily="34" charset="0"/>
                </a:rPr>
                <a:t>=   Liabilities   +   Owner’s Equity</a:t>
              </a:r>
              <a:endParaRPr lang="en-US" sz="11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Received Cash on Account</a:t>
            </a:r>
            <a:endParaRPr lang="en-US" dirty="0"/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600200"/>
            <a:ext cx="7943649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2000" dirty="0" smtClean="0"/>
              <a:t>January 16. Received cash on account  from Main Street Services, $200.00.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96240" y="2401669"/>
            <a:ext cx="3642360" cy="1551660"/>
            <a:chOff x="396240" y="2401669"/>
            <a:chExt cx="3642360" cy="1551660"/>
          </a:xfrm>
        </p:grpSpPr>
        <p:sp>
          <p:nvSpPr>
            <p:cNvPr id="19" name="Rectangle 18"/>
            <p:cNvSpPr/>
            <p:nvPr/>
          </p:nvSpPr>
          <p:spPr>
            <a:xfrm>
              <a:off x="762000" y="2401669"/>
              <a:ext cx="3276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and Accounts Receivable—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Main Street Services are assets.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09600" y="2662514"/>
              <a:ext cx="1447800" cy="918885"/>
            </a:xfrm>
            <a:custGeom>
              <a:avLst/>
              <a:gdLst>
                <a:gd name="connsiteX0" fmla="*/ 905436 w 905436"/>
                <a:gd name="connsiteY0" fmla="*/ 833718 h 833718"/>
                <a:gd name="connsiteX1" fmla="*/ 8965 w 905436"/>
                <a:gd name="connsiteY1" fmla="*/ 833718 h 833718"/>
                <a:gd name="connsiteX2" fmla="*/ 0 w 905436"/>
                <a:gd name="connsiteY2" fmla="*/ 0 h 83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436" h="833718">
                  <a:moveTo>
                    <a:pt x="905436" y="833718"/>
                  </a:moveTo>
                  <a:lnTo>
                    <a:pt x="8965" y="833718"/>
                  </a:lnTo>
                  <a:cubicBezTo>
                    <a:pt x="5977" y="555812"/>
                    <a:pt x="2988" y="277906"/>
                    <a:pt x="0" y="0"/>
                  </a:cubicBezTo>
                </a:path>
              </a:pathLst>
            </a:cu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Right Brace 19"/>
            <p:cNvSpPr/>
            <p:nvPr/>
          </p:nvSpPr>
          <p:spPr>
            <a:xfrm flipH="1">
              <a:off x="2127250" y="3200401"/>
              <a:ext cx="234949" cy="752928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96240" y="2401669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419600" y="5151120"/>
            <a:ext cx="4343400" cy="1057811"/>
            <a:chOff x="6248400" y="5379720"/>
            <a:chExt cx="4343401" cy="1057811"/>
          </a:xfrm>
        </p:grpSpPr>
        <p:sp>
          <p:nvSpPr>
            <p:cNvPr id="24" name="Rectangle 23"/>
            <p:cNvSpPr/>
            <p:nvPr/>
          </p:nvSpPr>
          <p:spPr>
            <a:xfrm>
              <a:off x="6629400" y="5791200"/>
              <a:ext cx="39624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Assets (Accounts Receivable—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Main Street Services) are decreased.</a:t>
              </a:r>
              <a:endParaRPr lang="en-US" dirty="0" err="1" smtClean="0">
                <a:solidFill>
                  <a:srgbClr val="0070C0"/>
                </a:solidFill>
              </a:endParaRP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6477000" y="5379720"/>
              <a:ext cx="914400" cy="64008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248400" y="5833335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43600" y="4011740"/>
            <a:ext cx="2962835" cy="923330"/>
            <a:chOff x="1304365" y="5172136"/>
            <a:chExt cx="2962835" cy="923330"/>
          </a:xfrm>
        </p:grpSpPr>
        <p:sp>
          <p:nvSpPr>
            <p:cNvPr id="28" name="Rectangle 27"/>
            <p:cNvSpPr/>
            <p:nvPr/>
          </p:nvSpPr>
          <p:spPr>
            <a:xfrm>
              <a:off x="1981200" y="5172136"/>
              <a:ext cx="2286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Accounts Receivable—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Main Street Services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is credited.</a:t>
              </a: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>
              <a:off x="1304365" y="5503796"/>
              <a:ext cx="600635" cy="1793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676400" y="532453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3600" y="4282440"/>
            <a:ext cx="2362200" cy="735092"/>
            <a:chOff x="-457200" y="3419302"/>
            <a:chExt cx="2362200" cy="735092"/>
          </a:xfrm>
        </p:grpSpPr>
        <p:sp>
          <p:nvSpPr>
            <p:cNvPr id="32" name="Rectangle 31"/>
            <p:cNvSpPr/>
            <p:nvPr/>
          </p:nvSpPr>
          <p:spPr>
            <a:xfrm>
              <a:off x="228600" y="3785062"/>
              <a:ext cx="1676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 debited.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 flipH="1" flipV="1">
              <a:off x="-457200" y="3480262"/>
              <a:ext cx="914400" cy="1524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243840" y="3419302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9965" y="5151120"/>
            <a:ext cx="3420035" cy="819375"/>
            <a:chOff x="5419165" y="5532121"/>
            <a:chExt cx="3420035" cy="819375"/>
          </a:xfrm>
        </p:grpSpPr>
        <p:sp>
          <p:nvSpPr>
            <p:cNvPr id="36" name="Rectangle 35"/>
            <p:cNvSpPr/>
            <p:nvPr/>
          </p:nvSpPr>
          <p:spPr>
            <a:xfrm>
              <a:off x="5791200" y="5939121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Assets (Cash) are increased.</a:t>
              </a:r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V="1">
              <a:off x="5638800" y="5532121"/>
              <a:ext cx="914400" cy="64008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419165" y="5985736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90800" y="2401669"/>
            <a:ext cx="5930155" cy="1408330"/>
            <a:chOff x="2667000" y="2421591"/>
            <a:chExt cx="5930155" cy="1548385"/>
          </a:xfrm>
        </p:grpSpPr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V="1">
              <a:off x="2667000" y="2629527"/>
              <a:ext cx="2133600" cy="1340449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 flipH="1" flipV="1">
              <a:off x="4800600" y="2629530"/>
              <a:ext cx="0" cy="1256668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15755" y="2421591"/>
              <a:ext cx="3581400" cy="710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and Accounts Receivable—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Main Street Services are affected.</a:t>
              </a: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648200" y="2421591"/>
              <a:ext cx="365760" cy="40213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Paid Cash to Owner for Personal Use</a:t>
            </a:r>
            <a:endParaRPr lang="en-US" dirty="0"/>
          </a:p>
        </p:txBody>
      </p:sp>
      <p:sp>
        <p:nvSpPr>
          <p:cNvPr id="5" name="Flowchart: Delay 4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pic>
        <p:nvPicPr>
          <p:cNvPr id="12" name="Picture 11" descr="Chapter 2_Page 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639291"/>
            <a:ext cx="6858000" cy="35329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1600200"/>
            <a:ext cx="8047781" cy="4001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r>
              <a:rPr lang="en-US" sz="2000" dirty="0" smtClean="0"/>
              <a:t>January 16. Michael Delgado withdrew equity in the form of cash, $350.00.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38400" y="2168729"/>
            <a:ext cx="6324600" cy="2403270"/>
            <a:chOff x="1981200" y="2416823"/>
            <a:chExt cx="6324600" cy="2642271"/>
          </a:xfrm>
        </p:grpSpPr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V="1">
              <a:off x="1981200" y="2629530"/>
              <a:ext cx="1295400" cy="83778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H="1" flipV="1">
              <a:off x="3276600" y="2545752"/>
              <a:ext cx="762000" cy="2513342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05200" y="2416823"/>
              <a:ext cx="4800600" cy="406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Michael Delgado, Drawing and Cash are affected.</a:t>
              </a: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3124200" y="2420750"/>
              <a:ext cx="365760" cy="40213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2145268"/>
            <a:ext cx="3276600" cy="1055132"/>
            <a:chOff x="228600" y="2595140"/>
            <a:chExt cx="3276600" cy="1055132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7200" y="2812072"/>
              <a:ext cx="1143000" cy="5334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228600" y="2598712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600" y="2595140"/>
              <a:ext cx="2895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 an asset.</a:t>
              </a:r>
            </a:p>
          </p:txBody>
        </p:sp>
        <p:sp>
          <p:nvSpPr>
            <p:cNvPr id="20" name="Right Brace 19"/>
            <p:cNvSpPr/>
            <p:nvPr/>
          </p:nvSpPr>
          <p:spPr>
            <a:xfrm flipH="1">
              <a:off x="1676400" y="3084733"/>
              <a:ext cx="228600" cy="565539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800600" y="4038600"/>
            <a:ext cx="4343400" cy="2286000"/>
            <a:chOff x="4800600" y="4038600"/>
            <a:chExt cx="4343400" cy="2286000"/>
          </a:xfrm>
        </p:grpSpPr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 flipV="1">
              <a:off x="5334000" y="4038600"/>
              <a:ext cx="685800" cy="18288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72200" y="5678269"/>
              <a:ext cx="2971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Owner’s equity is decreased; withdrawals are increased.</a:t>
              </a:r>
              <a:endParaRPr lang="en-US" dirty="0" err="1" smtClean="0">
                <a:solidFill>
                  <a:srgbClr val="0070C0"/>
                </a:solidFill>
              </a:endParaRP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H="1" flipV="1">
              <a:off x="4800600" y="5764304"/>
              <a:ext cx="1219200" cy="179295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5882640" y="5806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00200" y="5221066"/>
            <a:ext cx="2514600" cy="1216465"/>
            <a:chOff x="1219200" y="5198994"/>
            <a:chExt cx="2514600" cy="1216465"/>
          </a:xfrm>
        </p:grpSpPr>
        <p:sp>
          <p:nvSpPr>
            <p:cNvPr id="28" name="Rectangle 27"/>
            <p:cNvSpPr/>
            <p:nvPr/>
          </p:nvSpPr>
          <p:spPr>
            <a:xfrm>
              <a:off x="1219200" y="5769128"/>
              <a:ext cx="1981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Michael Delgado,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Drawing is debited.</a:t>
              </a:r>
              <a:endParaRPr lang="en-US" dirty="0" err="1" smtClean="0">
                <a:solidFill>
                  <a:srgbClr val="0070C0"/>
                </a:solidFill>
              </a:endParaRP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V="1">
              <a:off x="1447800" y="5198994"/>
              <a:ext cx="2286000" cy="493934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19200" y="5464328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4800" y="3468468"/>
            <a:ext cx="2514600" cy="1091864"/>
            <a:chOff x="0" y="3251661"/>
            <a:chExt cx="2514600" cy="1091864"/>
          </a:xfrm>
        </p:grpSpPr>
        <p:sp>
          <p:nvSpPr>
            <p:cNvPr id="32" name="Rectangle 31"/>
            <p:cNvSpPr/>
            <p:nvPr/>
          </p:nvSpPr>
          <p:spPr>
            <a:xfrm>
              <a:off x="0" y="3974193"/>
              <a:ext cx="1905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Cash is credited.</a:t>
              </a:r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 flipV="1">
              <a:off x="152400" y="3251661"/>
              <a:ext cx="2362200" cy="570131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0" y="3606647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4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66800" y="4114800"/>
            <a:ext cx="2590800" cy="1143000"/>
            <a:chOff x="4343400" y="5410200"/>
            <a:chExt cx="2590800" cy="1143000"/>
          </a:xfrm>
        </p:grpSpPr>
        <p:sp>
          <p:nvSpPr>
            <p:cNvPr id="43" name="Rectangle 42"/>
            <p:cNvSpPr/>
            <p:nvPr/>
          </p:nvSpPr>
          <p:spPr>
            <a:xfrm>
              <a:off x="4724400" y="6183868"/>
              <a:ext cx="2209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Assets are decreased.</a:t>
              </a: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4495800" y="5410200"/>
              <a:ext cx="1524000" cy="99060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4343400" y="6187440"/>
              <a:ext cx="365760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715000" y="4343400"/>
            <a:ext cx="3352800" cy="923330"/>
            <a:chOff x="5715000" y="4343400"/>
            <a:chExt cx="3352800" cy="923330"/>
          </a:xfrm>
        </p:grpSpPr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H="1">
              <a:off x="5715000" y="4688540"/>
              <a:ext cx="914400" cy="0"/>
            </a:xfrm>
            <a:prstGeom prst="line">
              <a:avLst/>
            </a:prstGeom>
            <a:solidFill>
              <a:srgbClr val="CC0000"/>
            </a:solidFill>
            <a:ln w="38100">
              <a:solidFill>
                <a:srgbClr val="00B0F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6368714" y="4343400"/>
              <a:ext cx="2699086" cy="923330"/>
              <a:chOff x="6368714" y="4343400"/>
              <a:chExt cx="2699086" cy="92333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749716" y="4343400"/>
                <a:ext cx="23180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Michael Delgado, Drawing is an owner‘s equity account.</a:t>
                </a:r>
              </a:p>
            </p:txBody>
          </p:sp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6368714" y="448687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Lesson 2-3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indent="-457200">
              <a:buNone/>
            </a:pPr>
            <a:r>
              <a:rPr lang="en-US" b="1" dirty="0">
                <a:solidFill>
                  <a:srgbClr val="FF0000"/>
                </a:solidFill>
              </a:rPr>
              <a:t>1.	</a:t>
            </a:r>
            <a:r>
              <a:rPr lang="en-US" dirty="0" smtClean="0"/>
              <a:t>Which </a:t>
            </a:r>
            <a:r>
              <a:rPr lang="en-US" dirty="0"/>
              <a:t>two accounts are affected when a business pays cash for a cell phone bill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048000"/>
            <a:ext cx="7315200" cy="15204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Communications Expense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Cash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Lesson 2-3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2.	</a:t>
            </a:r>
            <a:r>
              <a:rPr lang="en-US" dirty="0" smtClean="0"/>
              <a:t>Which </a:t>
            </a:r>
            <a:r>
              <a:rPr lang="en-US" dirty="0"/>
              <a:t>two accounts are affected when a business sells services on account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048000"/>
            <a:ext cx="7315200" cy="15204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Accounts Receivable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Sales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Lesson 2-3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3.	</a:t>
            </a:r>
            <a:r>
              <a:rPr lang="en-US" dirty="0" smtClean="0"/>
              <a:t>Which </a:t>
            </a:r>
            <a:r>
              <a:rPr lang="en-US" dirty="0"/>
              <a:t>two accounts are affected when a business receives cash on account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3048000"/>
            <a:ext cx="7315200" cy="152041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Cash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ea typeface="Calibri"/>
                <a:cs typeface="Calibri"/>
              </a:rPr>
              <a:t>Accounts Receivable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Delay 7"/>
          <p:cNvSpPr/>
          <p:nvPr/>
        </p:nvSpPr>
        <p:spPr>
          <a:xfrm rot="5400000">
            <a:off x="8282940" y="-403860"/>
            <a:ext cx="381000" cy="1188720"/>
          </a:xfrm>
          <a:prstGeom prst="flowChartDelay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286" y="0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Lesson 2-3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489</Words>
  <Application>Microsoft Office PowerPoint</Application>
  <PresentationFormat>On-screen Show (4:3)</PresentationFormat>
  <Paragraphs>152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Slide 1</vt:lpstr>
      <vt:lpstr>Received Cash from Sales</vt:lpstr>
      <vt:lpstr>Sold Services on Account</vt:lpstr>
      <vt:lpstr>Paid Cash for an Expense</vt:lpstr>
      <vt:lpstr>Received Cash on Account</vt:lpstr>
      <vt:lpstr>Paid Cash to Owner for Personal Use</vt:lpstr>
      <vt:lpstr>Lesson 2-3 Audit Your Understanding</vt:lpstr>
      <vt:lpstr>Lesson 2-3 Audit Your Understanding</vt:lpstr>
      <vt:lpstr>Lesson 2-3 Audit Your Understanding</vt:lpstr>
      <vt:lpstr>Lesson 2-3 Audit Your Understanding</vt:lpstr>
      <vt:lpstr>Lesson 2-3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McLaughlin</cp:lastModifiedBy>
  <cp:revision>268</cp:revision>
  <dcterms:created xsi:type="dcterms:W3CDTF">2012-07-02T15:51:50Z</dcterms:created>
  <dcterms:modified xsi:type="dcterms:W3CDTF">2012-12-28T23:48:02Z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